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69" r:id="rId5"/>
    <p:sldId id="270" r:id="rId6"/>
    <p:sldId id="257" r:id="rId7"/>
    <p:sldId id="258" r:id="rId8"/>
    <p:sldId id="259" r:id="rId9"/>
    <p:sldId id="260" r:id="rId10"/>
    <p:sldId id="261" r:id="rId11"/>
    <p:sldId id="262" r:id="rId12"/>
    <p:sldId id="271"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312E34-B98E-4DE9-9EBB-176F407D99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AB1E42C-C516-4896-B06C-481CDCE88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6191799-5E58-4F9C-A554-5439A15AD07E}"/>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1B34FA17-5F39-4D29-AC13-E642CC9DBA4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5AA5B3-06BD-4658-8EE0-292A2ABD3323}"/>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416311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85C020-9045-4614-8F67-2A0C2A6B7FB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E2B83F8-D101-4E70-BB08-E3F4B4E9F82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0BF78B5-6262-4DD3-9999-9463D2CA4A66}"/>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8013C78F-7FA3-4280-88A8-C918BED3EF3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2435D8-EBF8-46B8-B35D-68A10E7E630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95070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466A1A-7FF5-4216-BD0D-06D585BDC54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BE5CC16-71FA-4E15-B215-A0DC43AC0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EA018A9-A4C2-4666-A724-1BA353AB2746}"/>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E927D56D-7C61-47C0-A310-7D8B3B6C2EB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841DC8-684B-44B0-9454-4B4EC1168F8C}"/>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56256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02DFF0-6AA6-4D03-A234-5F30434FAB2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DE8C498-E1F7-4D7E-AF26-BF08A6CB2F4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78C044D-FFF0-4B20-B07D-F243825354E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6F7F6DE-57F5-4543-A53D-7985327729F0}"/>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6" name="Нижний колонтитул 5">
            <a:extLst>
              <a:ext uri="{FF2B5EF4-FFF2-40B4-BE49-F238E27FC236}">
                <a16:creationId xmlns:a16="http://schemas.microsoft.com/office/drawing/2014/main" id="{5988571B-78B5-4A7A-A101-32A72140149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86CE7B0-2BAF-48A3-A9E7-4CD1818949B5}"/>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52988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B9431-D254-4011-89D4-09188D48FE2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B42AD66-A19B-4F37-B5A7-444325CCD2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7609853-FF72-49ED-BFDA-C710B209CB5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89D692B-BAC6-40E9-B822-9C3656C6B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D180AB5-164A-4DF3-89E9-7A5986102B8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D507EEF-31A3-41F8-9A22-056CEED4F19D}"/>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8" name="Нижний колонтитул 7">
            <a:extLst>
              <a:ext uri="{FF2B5EF4-FFF2-40B4-BE49-F238E27FC236}">
                <a16:creationId xmlns:a16="http://schemas.microsoft.com/office/drawing/2014/main" id="{5F388462-D5EC-4E0C-91D6-75046756C99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13CF4FA-C4D3-4329-888D-39E8E739BCF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237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ED9D7-F6A0-48D5-8F8B-F6DD5A4F9C1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6713FCD-7F5D-47FD-9209-5C276057BEAE}"/>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4" name="Нижний колонтитул 3">
            <a:extLst>
              <a:ext uri="{FF2B5EF4-FFF2-40B4-BE49-F238E27FC236}">
                <a16:creationId xmlns:a16="http://schemas.microsoft.com/office/drawing/2014/main" id="{DF819C63-78DF-4076-B39A-A7B80F793A6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34EEC52-BFC8-4C14-8CE4-16B845AF69CF}"/>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18617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80856E-6575-4653-84DC-2C00C4080C62}"/>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3" name="Нижний колонтитул 2">
            <a:extLst>
              <a:ext uri="{FF2B5EF4-FFF2-40B4-BE49-F238E27FC236}">
                <a16:creationId xmlns:a16="http://schemas.microsoft.com/office/drawing/2014/main" id="{3F11A081-099E-4B74-B108-715C3496543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6252D8C-BC5D-41DD-AEAC-1D626F241B74}"/>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79405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E72C65-C443-4D5E-9A92-08FA126F29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5018ED2-21FA-43F0-9527-BBACC5725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A65AC9A-5D1B-482C-9171-B932B25A2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1B979CE-166D-4FB2-B8B9-26C10FA6EEA5}"/>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6" name="Нижний колонтитул 5">
            <a:extLst>
              <a:ext uri="{FF2B5EF4-FFF2-40B4-BE49-F238E27FC236}">
                <a16:creationId xmlns:a16="http://schemas.microsoft.com/office/drawing/2014/main" id="{40DF2C6D-2A05-49C2-9ABC-CC79CFCA2F4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D4144B0-8DC5-4CBC-9A54-6B2785FDC6A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769133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BF3042-A9BD-4D24-BF1F-19F629CAE85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0138F00-C6BD-4246-BDCC-3F3338BA5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60A485C-96E4-43EC-9335-7E492311C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411B440-6BFE-417F-B7CF-E1C0EDBCDCDD}"/>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6" name="Нижний колонтитул 5">
            <a:extLst>
              <a:ext uri="{FF2B5EF4-FFF2-40B4-BE49-F238E27FC236}">
                <a16:creationId xmlns:a16="http://schemas.microsoft.com/office/drawing/2014/main" id="{B514196D-8596-4C23-A3A8-16EDF88838B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7F675C3-7E4F-4C70-932D-D18B678A9C9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975869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33282C-B458-47CB-98E7-4073F3D53CC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E0B64D2-BDC6-4277-B861-4B24DA12BBC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4F3BE8-7A86-43D1-AA63-826E3E4D6AB9}"/>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44FA5B65-E38F-4B94-9181-8DD0D2D9043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115F70-6E0A-46A5-B6F7-A00B53066381}"/>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10834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C474D8E-6088-43FB-9688-275C1911CAD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F54EE36-967F-44DF-83A1-1B6D4D7B013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CF8E85-C61F-4A1B-9884-4866C890D489}"/>
              </a:ext>
            </a:extLst>
          </p:cNvPr>
          <p:cNvSpPr>
            <a:spLocks noGrp="1"/>
          </p:cNvSpPr>
          <p:nvPr>
            <p:ph type="dt" sz="half" idx="10"/>
          </p:nvPr>
        </p:nvSpPr>
        <p:spPr/>
        <p:txBody>
          <a:body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7CA81E6C-D225-4497-81A2-842109FF7B0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1B1095-6A91-4A08-A4B0-44412523BECE}"/>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256846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EE41E1-EA66-4470-94CD-6EB7DEE224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49E6EA4-5BA6-420A-88D9-6D9241B86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2D8EADC-0322-4AFB-8021-7CF6AECB2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532E1-BF2C-4F79-A1FE-EA5B2A408434}" type="datetimeFigureOut">
              <a:rPr lang="ru-RU" smtClean="0"/>
              <a:t>17.04.2020</a:t>
            </a:fld>
            <a:endParaRPr lang="ru-RU"/>
          </a:p>
        </p:txBody>
      </p:sp>
      <p:sp>
        <p:nvSpPr>
          <p:cNvPr id="5" name="Нижний колонтитул 4">
            <a:extLst>
              <a:ext uri="{FF2B5EF4-FFF2-40B4-BE49-F238E27FC236}">
                <a16:creationId xmlns:a16="http://schemas.microsoft.com/office/drawing/2014/main" id="{3488C9B3-7C26-4A75-B88F-56133D1A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62EA006-241E-4946-BE49-9CAA78A51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167FA-61D8-4034-9E27-D5DDEB325DEA}" type="slidenum">
              <a:rPr lang="ru-RU" smtClean="0"/>
              <a:t>‹#›</a:t>
            </a:fld>
            <a:endParaRPr lang="ru-RU"/>
          </a:p>
        </p:txBody>
      </p:sp>
    </p:spTree>
    <p:extLst>
      <p:ext uri="{BB962C8B-B14F-4D97-AF65-F5344CB8AC3E}">
        <p14:creationId xmlns:p14="http://schemas.microsoft.com/office/powerpoint/2010/main" val="400962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C078DC-50BC-4FE3-8C88-12274E1BF3E3}"/>
              </a:ext>
            </a:extLst>
          </p:cNvPr>
          <p:cNvSpPr>
            <a:spLocks noGrp="1"/>
          </p:cNvSpPr>
          <p:nvPr>
            <p:ph type="ctrTitle"/>
          </p:nvPr>
        </p:nvSpPr>
        <p:spPr>
          <a:xfrm>
            <a:off x="1524000" y="1390217"/>
            <a:ext cx="9144000" cy="2387600"/>
          </a:xfrm>
        </p:spPr>
        <p:txBody>
          <a:bodyPr>
            <a:normAutofit/>
          </a:bodyPr>
          <a:lstStyle/>
          <a:p>
            <a:r>
              <a:rPr lang="kk-KZ" dirty="0"/>
              <a:t>КАРТА ЖАСАУДЫҢ ҚҰРАМАЛЫ ӘДІСІ</a:t>
            </a:r>
            <a:endParaRPr lang="ru-RU" dirty="0"/>
          </a:p>
        </p:txBody>
      </p:sp>
    </p:spTree>
    <p:extLst>
      <p:ext uri="{BB962C8B-B14F-4D97-AF65-F5344CB8AC3E}">
        <p14:creationId xmlns:p14="http://schemas.microsoft.com/office/powerpoint/2010/main" val="3540890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4E782-C44B-4A7F-960B-C88B371638B4}"/>
              </a:ext>
            </a:extLst>
          </p:cNvPr>
          <p:cNvSpPr>
            <a:spLocks noGrp="1"/>
          </p:cNvSpPr>
          <p:nvPr>
            <p:ph type="title"/>
          </p:nvPr>
        </p:nvSpPr>
        <p:spPr/>
        <p:txBody>
          <a:bodyPr/>
          <a:lstStyle/>
          <a:p>
            <a:pPr algn="ctr"/>
            <a:r>
              <a:rPr lang="kk-KZ" b="1" dirty="0"/>
              <a:t>Түсірістердің түрлері</a:t>
            </a:r>
            <a:endParaRPr lang="ru-RU" b="1" dirty="0"/>
          </a:p>
        </p:txBody>
      </p:sp>
      <p:sp>
        <p:nvSpPr>
          <p:cNvPr id="3" name="Объект 2">
            <a:extLst>
              <a:ext uri="{FF2B5EF4-FFF2-40B4-BE49-F238E27FC236}">
                <a16:creationId xmlns:a16="http://schemas.microsoft.com/office/drawing/2014/main" id="{C60DD0B4-B5C2-4C86-A6E9-B6EDABD13483}"/>
              </a:ext>
            </a:extLst>
          </p:cNvPr>
          <p:cNvSpPr>
            <a:spLocks noGrp="1"/>
          </p:cNvSpPr>
          <p:nvPr>
            <p:ph idx="1"/>
          </p:nvPr>
        </p:nvSpPr>
        <p:spPr/>
        <p:txBody>
          <a:bodyPr/>
          <a:lstStyle/>
          <a:p>
            <a:pPr marL="0" indent="0" algn="just">
              <a:buNone/>
            </a:pPr>
            <a:r>
              <a:rPr lang="kk-KZ" dirty="0"/>
              <a:t>     Жергілікті жерді фотосуретке түсіруде қолданатын техникалық бұйымдарға байланысты фототопографиялық түсірістің үш түрін ажыратады:</a:t>
            </a:r>
            <a:endParaRPr lang="ru-RU" dirty="0"/>
          </a:p>
          <a:p>
            <a:pPr algn="just">
              <a:buFont typeface="Wingdings" panose="05000000000000000000" pitchFamily="2" charset="2"/>
              <a:buChar char="ü"/>
            </a:pPr>
            <a:r>
              <a:rPr lang="kk-KZ" dirty="0"/>
              <a:t>аэрофототопографиялық;</a:t>
            </a:r>
            <a:endParaRPr lang="ru-RU" dirty="0"/>
          </a:p>
          <a:p>
            <a:pPr algn="just">
              <a:buFont typeface="Wingdings" panose="05000000000000000000" pitchFamily="2" charset="2"/>
              <a:buChar char="ü"/>
            </a:pPr>
            <a:r>
              <a:rPr lang="kk-KZ" dirty="0"/>
              <a:t>жерүстілік фототопографиялық;</a:t>
            </a:r>
            <a:endParaRPr lang="ru-RU" dirty="0"/>
          </a:p>
          <a:p>
            <a:pPr algn="just">
              <a:buFont typeface="Wingdings" panose="05000000000000000000" pitchFamily="2" charset="2"/>
              <a:buChar char="ü"/>
            </a:pPr>
            <a:r>
              <a:rPr lang="kk-KZ" dirty="0"/>
              <a:t>біріктірілген.</a:t>
            </a:r>
            <a:endParaRPr lang="ru-RU" dirty="0"/>
          </a:p>
          <a:p>
            <a:pPr marL="0" indent="0">
              <a:buNone/>
            </a:pPr>
            <a:endParaRPr lang="ru-RU" dirty="0"/>
          </a:p>
        </p:txBody>
      </p:sp>
    </p:spTree>
    <p:extLst>
      <p:ext uri="{BB962C8B-B14F-4D97-AF65-F5344CB8AC3E}">
        <p14:creationId xmlns:p14="http://schemas.microsoft.com/office/powerpoint/2010/main" val="3604980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BE9DDB9-EBB7-4945-951E-50EECF6C796F}"/>
              </a:ext>
            </a:extLst>
          </p:cNvPr>
          <p:cNvSpPr>
            <a:spLocks noGrp="1"/>
          </p:cNvSpPr>
          <p:nvPr>
            <p:ph idx="1"/>
          </p:nvPr>
        </p:nvSpPr>
        <p:spPr>
          <a:xfrm>
            <a:off x="838200" y="544945"/>
            <a:ext cx="10515600" cy="5440219"/>
          </a:xfrm>
        </p:spPr>
        <p:txBody>
          <a:bodyPr>
            <a:normAutofit/>
          </a:bodyPr>
          <a:lstStyle/>
          <a:p>
            <a:pPr marL="0" indent="0" algn="just">
              <a:buNone/>
            </a:pPr>
            <a:r>
              <a:rPr lang="kk-KZ" dirty="0"/>
              <a:t>     Аэрофототопографиялық түсірісте жергілікті жерді ұшаққа немесе басқа да ұшқыш аппаратқа орнатылған аэрофотоаппаратпен фотосуретке түсіріледі.</a:t>
            </a:r>
            <a:endParaRPr lang="ru-RU" dirty="0"/>
          </a:p>
          <a:p>
            <a:pPr marL="0" indent="0" algn="just">
              <a:buNone/>
            </a:pPr>
            <a:r>
              <a:rPr lang="kk-KZ" dirty="0"/>
              <a:t>     </a:t>
            </a:r>
            <a:endParaRPr lang="ru-RU" dirty="0"/>
          </a:p>
          <a:p>
            <a:pPr marL="0" indent="0" algn="just">
              <a:buNone/>
            </a:pPr>
            <a:r>
              <a:rPr lang="kk-KZ" dirty="0"/>
              <a:t>     </a:t>
            </a:r>
            <a:endParaRPr lang="ru-RU" dirty="0"/>
          </a:p>
        </p:txBody>
      </p:sp>
      <p:pic>
        <p:nvPicPr>
          <p:cNvPr id="4" name="Рисунок 3">
            <a:extLst>
              <a:ext uri="{FF2B5EF4-FFF2-40B4-BE49-F238E27FC236}">
                <a16:creationId xmlns:a16="http://schemas.microsoft.com/office/drawing/2014/main" id="{825BD79D-97D5-45EE-A7F9-8799A5BC3AB1}"/>
              </a:ext>
            </a:extLst>
          </p:cNvPr>
          <p:cNvPicPr>
            <a:picLocks noChangeAspect="1"/>
          </p:cNvPicPr>
          <p:nvPr/>
        </p:nvPicPr>
        <p:blipFill rotWithShape="1">
          <a:blip r:embed="rId2"/>
          <a:srcRect l="70757" t="10774" r="11970" b="42492"/>
          <a:stretch/>
        </p:blipFill>
        <p:spPr>
          <a:xfrm>
            <a:off x="481597" y="1715089"/>
            <a:ext cx="3379203" cy="5142911"/>
          </a:xfrm>
          <a:prstGeom prst="rect">
            <a:avLst/>
          </a:prstGeom>
        </p:spPr>
      </p:pic>
      <p:pic>
        <p:nvPicPr>
          <p:cNvPr id="5" name="Рисунок 4">
            <a:extLst>
              <a:ext uri="{FF2B5EF4-FFF2-40B4-BE49-F238E27FC236}">
                <a16:creationId xmlns:a16="http://schemas.microsoft.com/office/drawing/2014/main" id="{462D8914-BE36-4E0A-8DF7-D9D6B8FB29D5}"/>
              </a:ext>
            </a:extLst>
          </p:cNvPr>
          <p:cNvPicPr>
            <a:picLocks noChangeAspect="1"/>
          </p:cNvPicPr>
          <p:nvPr/>
        </p:nvPicPr>
        <p:blipFill rotWithShape="1">
          <a:blip r:embed="rId3"/>
          <a:srcRect l="65833" t="10774" r="7803" b="59462"/>
          <a:stretch/>
        </p:blipFill>
        <p:spPr>
          <a:xfrm>
            <a:off x="4252566" y="1810327"/>
            <a:ext cx="7577496" cy="4812146"/>
          </a:xfrm>
          <a:prstGeom prst="rect">
            <a:avLst/>
          </a:prstGeom>
        </p:spPr>
      </p:pic>
    </p:spTree>
    <p:extLst>
      <p:ext uri="{BB962C8B-B14F-4D97-AF65-F5344CB8AC3E}">
        <p14:creationId xmlns:p14="http://schemas.microsoft.com/office/powerpoint/2010/main" val="331319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8663465-BE02-41AF-A3E5-488EFA84DC9C}"/>
              </a:ext>
            </a:extLst>
          </p:cNvPr>
          <p:cNvSpPr>
            <a:spLocks noGrp="1"/>
          </p:cNvSpPr>
          <p:nvPr>
            <p:ph idx="1"/>
          </p:nvPr>
        </p:nvSpPr>
        <p:spPr>
          <a:xfrm>
            <a:off x="838200" y="609600"/>
            <a:ext cx="10515600" cy="1791855"/>
          </a:xfrm>
        </p:spPr>
        <p:txBody>
          <a:bodyPr>
            <a:normAutofit fontScale="92500"/>
          </a:bodyPr>
          <a:lstStyle/>
          <a:p>
            <a:pPr marL="0" indent="0" algn="just">
              <a:buNone/>
            </a:pPr>
            <a:r>
              <a:rPr lang="kk-KZ" dirty="0"/>
              <a:t>Жерүстілік фототопографиялық түсіріс жергілікті жерді фототеодолиттің көмегімен жер бетінің нүктелерінен фотосуретке түсіруге негізделген. Түсірістің бұл түрі көбінесе </a:t>
            </a:r>
            <a:r>
              <a:rPr lang="kk-KZ" i="1" dirty="0">
                <a:solidFill>
                  <a:schemeClr val="accent1"/>
                </a:solidFill>
              </a:rPr>
              <a:t>фототеодолиттік</a:t>
            </a:r>
            <a:r>
              <a:rPr lang="kk-KZ" dirty="0"/>
              <a:t> немесе </a:t>
            </a:r>
            <a:r>
              <a:rPr lang="kk-KZ" i="1" dirty="0">
                <a:solidFill>
                  <a:schemeClr val="accent1"/>
                </a:solidFill>
              </a:rPr>
              <a:t>жерүстілік стереофотограмметриялық </a:t>
            </a:r>
            <a:r>
              <a:rPr lang="kk-KZ" dirty="0"/>
              <a:t>түсіріс деп аталады.</a:t>
            </a:r>
            <a:endParaRPr lang="ru-RU" dirty="0"/>
          </a:p>
        </p:txBody>
      </p:sp>
      <p:pic>
        <p:nvPicPr>
          <p:cNvPr id="4" name="Рисунок 3">
            <a:extLst>
              <a:ext uri="{FF2B5EF4-FFF2-40B4-BE49-F238E27FC236}">
                <a16:creationId xmlns:a16="http://schemas.microsoft.com/office/drawing/2014/main" id="{8F4520D2-4E85-4A79-8E6A-77BBB2131858}"/>
              </a:ext>
            </a:extLst>
          </p:cNvPr>
          <p:cNvPicPr>
            <a:picLocks noChangeAspect="1"/>
          </p:cNvPicPr>
          <p:nvPr/>
        </p:nvPicPr>
        <p:blipFill rotWithShape="1">
          <a:blip r:embed="rId2"/>
          <a:srcRect t="21280" r="60834" b="17172"/>
          <a:stretch/>
        </p:blipFill>
        <p:spPr>
          <a:xfrm>
            <a:off x="1136073" y="2231733"/>
            <a:ext cx="5033818" cy="4449625"/>
          </a:xfrm>
          <a:prstGeom prst="rect">
            <a:avLst/>
          </a:prstGeom>
        </p:spPr>
      </p:pic>
      <p:pic>
        <p:nvPicPr>
          <p:cNvPr id="5" name="Рисунок 4">
            <a:extLst>
              <a:ext uri="{FF2B5EF4-FFF2-40B4-BE49-F238E27FC236}">
                <a16:creationId xmlns:a16="http://schemas.microsoft.com/office/drawing/2014/main" id="{C19B8544-F685-480F-8DA4-5C787D81BAB5}"/>
              </a:ext>
            </a:extLst>
          </p:cNvPr>
          <p:cNvPicPr>
            <a:picLocks noChangeAspect="1"/>
          </p:cNvPicPr>
          <p:nvPr/>
        </p:nvPicPr>
        <p:blipFill rotWithShape="1">
          <a:blip r:embed="rId3"/>
          <a:srcRect l="72197" t="10774" r="9848" b="42492"/>
          <a:stretch/>
        </p:blipFill>
        <p:spPr>
          <a:xfrm>
            <a:off x="7518401" y="2292819"/>
            <a:ext cx="2955636" cy="4327452"/>
          </a:xfrm>
          <a:prstGeom prst="rect">
            <a:avLst/>
          </a:prstGeom>
        </p:spPr>
      </p:pic>
    </p:spTree>
    <p:extLst>
      <p:ext uri="{BB962C8B-B14F-4D97-AF65-F5344CB8AC3E}">
        <p14:creationId xmlns:p14="http://schemas.microsoft.com/office/powerpoint/2010/main" val="363857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D6D2073-F59F-4612-B3FC-84FC48440B48}"/>
              </a:ext>
            </a:extLst>
          </p:cNvPr>
          <p:cNvSpPr>
            <a:spLocks noGrp="1"/>
          </p:cNvSpPr>
          <p:nvPr>
            <p:ph idx="1"/>
          </p:nvPr>
        </p:nvSpPr>
        <p:spPr>
          <a:xfrm>
            <a:off x="348672" y="406400"/>
            <a:ext cx="7095836" cy="5791200"/>
          </a:xfrm>
        </p:spPr>
        <p:txBody>
          <a:bodyPr>
            <a:normAutofit fontScale="62500" lnSpcReduction="20000"/>
          </a:bodyPr>
          <a:lstStyle/>
          <a:p>
            <a:pPr marL="0" indent="0" algn="just">
              <a:buNone/>
            </a:pPr>
            <a:r>
              <a:rPr lang="kk-KZ" sz="3600" dirty="0"/>
              <a:t>     Біріктірілген фототопографиялық түсіріс фототеодоліттік және аэрофототопографиялық түсірістердің үйлесімділегі болып табылады. Онда жергілікті жер екі рет фотосуретке түсіріледі, фототеодолиттің көмегімен жерүсті станциясынан және ұшақтан  аэрофотоаппаратпен жерүстілік суреттер көмегімен әдетте тіректер жүйесін жиілетеді, ал аэросуреттер бойынша топографиялық карта құрылады.</a:t>
            </a:r>
          </a:p>
          <a:p>
            <a:pPr marL="0" indent="0" algn="just">
              <a:buNone/>
            </a:pPr>
            <a:r>
              <a:rPr lang="kk-KZ" sz="3600" dirty="0"/>
              <a:t>     Біріктірілген әдіс түсірісті фотограмметриялық өндеудің нәтижесіндегі камералдық жағдайда картаның контурлық бөлігін алуға, ал жер бедерін далалық жағдайда инструменталды (мензулалық) түсіріс жұмыстарымен салып алуға мүмкіндік береді.</a:t>
            </a:r>
            <a:endParaRPr lang="ru-RU" sz="3600" dirty="0"/>
          </a:p>
          <a:p>
            <a:pPr marL="0" indent="0" algn="just">
              <a:buNone/>
            </a:pPr>
            <a:r>
              <a:rPr lang="kk-KZ" sz="3600" dirty="0"/>
              <a:t>      Біріктірілген әдіс жазық және далалы-жазық аймақтарды картаға түсіру кезінде кең пайдаланылған.</a:t>
            </a:r>
          </a:p>
          <a:p>
            <a:pPr marL="0" indent="0" algn="just">
              <a:buNone/>
            </a:pPr>
            <a:r>
              <a:rPr lang="kk-KZ" sz="3600" dirty="0"/>
              <a:t>       Стереотопографиялық әдістің жетілу деңгейіне байланысты, әсіресе жазық бұрышты аэротүсірістік оптикалық пайда болуынан біріктірілген әдістің ролі кеміді. Қазіргі кезде бұл әдіс далалы жазық аймақтардың түсірісі кезінде қолданылады.</a:t>
            </a:r>
            <a:endParaRPr lang="ru-RU" sz="3600" dirty="0"/>
          </a:p>
          <a:p>
            <a:pPr marL="0" indent="0" algn="just">
              <a:buNone/>
            </a:pPr>
            <a:endParaRPr lang="ru-RU" dirty="0"/>
          </a:p>
          <a:p>
            <a:pPr marL="0" indent="0">
              <a:buNone/>
            </a:pPr>
            <a:endParaRPr lang="ru-RU" dirty="0"/>
          </a:p>
        </p:txBody>
      </p:sp>
      <p:pic>
        <p:nvPicPr>
          <p:cNvPr id="1026" name="Picture 2" descr="Мак Петр Анатольевич. Фототеодолитная сьемка">
            <a:extLst>
              <a:ext uri="{FF2B5EF4-FFF2-40B4-BE49-F238E27FC236}">
                <a16:creationId xmlns:a16="http://schemas.microsoft.com/office/drawing/2014/main" id="{7A43AE98-2397-466E-ACEB-40BECE7DA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955" y="308120"/>
            <a:ext cx="3656754" cy="28068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3 Наземные стереофотограмметрическая и сканерная съемки">
            <a:extLst>
              <a:ext uri="{FF2B5EF4-FFF2-40B4-BE49-F238E27FC236}">
                <a16:creationId xmlns:a16="http://schemas.microsoft.com/office/drawing/2014/main" id="{F1BCC640-ABBC-428D-95A7-8B6FADA88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465" y="3114964"/>
            <a:ext cx="3638863" cy="2653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08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72A5A1-036B-4CF4-B807-634552B701E1}"/>
              </a:ext>
            </a:extLst>
          </p:cNvPr>
          <p:cNvSpPr>
            <a:spLocks noGrp="1"/>
          </p:cNvSpPr>
          <p:nvPr>
            <p:ph type="title"/>
          </p:nvPr>
        </p:nvSpPr>
        <p:spPr>
          <a:xfrm>
            <a:off x="618836" y="365126"/>
            <a:ext cx="10734964" cy="687820"/>
          </a:xfrm>
        </p:spPr>
        <p:txBody>
          <a:bodyPr>
            <a:normAutofit fontScale="90000"/>
          </a:bodyPr>
          <a:lstStyle/>
          <a:p>
            <a:pPr algn="ctr"/>
            <a:r>
              <a:rPr lang="kk-KZ" b="1" dirty="0"/>
              <a:t>Құрамалы (біріктірілген) әдістің негізгі процестері</a:t>
            </a:r>
            <a:endParaRPr lang="ru-RU" dirty="0"/>
          </a:p>
        </p:txBody>
      </p:sp>
      <p:sp>
        <p:nvSpPr>
          <p:cNvPr id="3" name="Объект 2">
            <a:extLst>
              <a:ext uri="{FF2B5EF4-FFF2-40B4-BE49-F238E27FC236}">
                <a16:creationId xmlns:a16="http://schemas.microsoft.com/office/drawing/2014/main" id="{B3480B8E-222D-4F0B-B5F6-D74B0834FFD4}"/>
              </a:ext>
            </a:extLst>
          </p:cNvPr>
          <p:cNvSpPr>
            <a:spLocks noGrp="1"/>
          </p:cNvSpPr>
          <p:nvPr>
            <p:ph idx="1"/>
          </p:nvPr>
        </p:nvSpPr>
        <p:spPr>
          <a:xfrm>
            <a:off x="838200" y="1413165"/>
            <a:ext cx="10515600" cy="3777672"/>
          </a:xfrm>
        </p:spPr>
        <p:txBody>
          <a:bodyPr>
            <a:normAutofit fontScale="62500" lnSpcReduction="20000"/>
          </a:bodyPr>
          <a:lstStyle/>
          <a:p>
            <a:pPr marL="0" indent="0" algn="just">
              <a:buNone/>
            </a:pPr>
            <a:r>
              <a:rPr lang="kk-KZ" sz="3400" dirty="0">
                <a:latin typeface="Times New Roman" panose="02020603050405020304" pitchFamily="18" charset="0"/>
                <a:cs typeface="Times New Roman" panose="02020603050405020304" pitchFamily="18" charset="0"/>
              </a:rPr>
              <a:t>      Карта жасаудың құрамалы әдісін 1924 жылы Алексапольский Н.М. ойластырды.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      Құрамалы әдісте суреттердің контурлық бөлігін фотоплан түрінде алады, фотопландағы жер бедері мензулалық түсіріспен және нивелир немесе тахеометр көмегімен түсіреді, кейде жер бедерінің түсірісін фотонұсқада жасайды.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      Құрамалы әдіс 1930-1935 жж. орташа масштабпен жазық жерлерді картографиялау кеңінен қолданылды. Бұл әдістің өнімділігі жақсы болғандықтан, 1924 жылға дейін қолданып келген мензулалық түсірісті ұғыстыра бастады.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      1935 жылдан кейін стереотопографиялық түсірістің қатты дамуынан камералды жағдайда жазық және жоталы аудандардың контурын ғана емес оның жер бедерін де түсіретін әдіс табылды, осыған байланысты құрамалы әдіс, стереотопографиялық түсірісте қиын жағдай туғызған кезде, мысалы, ірі масштабты жазық, орманды аудандарды картографиялау незінде қолданады.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       Құрамалы әдістің негізгі процестеріне аэрофототүсіріс, далалық және камералдық жұмыстар жатады.</a:t>
            </a:r>
            <a:endParaRPr lang="ru-RU" sz="34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48117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939D03-DDA8-4773-A2EC-A2149EB874FA}"/>
              </a:ext>
            </a:extLst>
          </p:cNvPr>
          <p:cNvSpPr>
            <a:spLocks noGrp="1"/>
          </p:cNvSpPr>
          <p:nvPr>
            <p:ph type="title"/>
          </p:nvPr>
        </p:nvSpPr>
        <p:spPr>
          <a:xfrm>
            <a:off x="838200" y="365126"/>
            <a:ext cx="10515600" cy="1140402"/>
          </a:xfrm>
        </p:spPr>
        <p:txBody>
          <a:bodyPr>
            <a:normAutofit fontScale="90000"/>
          </a:bodyPr>
          <a:lstStyle/>
          <a:p>
            <a:pPr algn="ctr"/>
            <a:r>
              <a:rPr lang="kk-KZ" b="1" dirty="0"/>
              <a:t>Құрамалы әдістің аэрофототүсірісіне нұскаулары</a:t>
            </a:r>
            <a:endParaRPr lang="ru-RU" dirty="0"/>
          </a:p>
        </p:txBody>
      </p:sp>
      <p:sp>
        <p:nvSpPr>
          <p:cNvPr id="3" name="Объект 2">
            <a:extLst>
              <a:ext uri="{FF2B5EF4-FFF2-40B4-BE49-F238E27FC236}">
                <a16:creationId xmlns:a16="http://schemas.microsoft.com/office/drawing/2014/main" id="{89EE60D1-B350-42A6-BBC3-5B0424989D34}"/>
              </a:ext>
            </a:extLst>
          </p:cNvPr>
          <p:cNvSpPr>
            <a:spLocks noGrp="1"/>
          </p:cNvSpPr>
          <p:nvPr>
            <p:ph idx="1"/>
          </p:nvPr>
        </p:nvSpPr>
        <p:spPr>
          <a:xfrm>
            <a:off x="838200" y="1603952"/>
            <a:ext cx="10515600" cy="4351338"/>
          </a:xfrm>
        </p:spPr>
        <p:txBody>
          <a:bodyPr>
            <a:normAutofit fontScale="92500"/>
          </a:bodyPr>
          <a:lstStyle/>
          <a:p>
            <a:pPr marL="0" indent="0" algn="just">
              <a:buNone/>
            </a:pPr>
            <a:r>
              <a:rPr lang="kk-KZ" dirty="0"/>
              <a:t>      Сурет масштабы құрастырылатын картаның масштабынан және жергілікті жердің физика-географиялық өзгешеліктеріне байланысты. Сурет масштабы құрастырылатын картадан 2 - 4 ұсақ масштабта болады.</a:t>
            </a:r>
            <a:endParaRPr lang="ru-RU" dirty="0"/>
          </a:p>
          <a:p>
            <a:pPr marL="0" indent="0" algn="just">
              <a:buNone/>
            </a:pPr>
            <a:r>
              <a:rPr lang="kk-KZ" dirty="0"/>
              <a:t>      Сурет масштабының кішірейтілуі нәтижесінде аэрофототүсірістің геодезиялық және фотограмметриялық жұмыстарының көлемі қысқартылады. Бірақ өте ұсақ масштабты суреттерді дешифрлеу өте қиынға түседі.</a:t>
            </a:r>
            <a:endParaRPr lang="ru-RU" dirty="0"/>
          </a:p>
          <a:p>
            <a:pPr marL="0" indent="0" algn="just">
              <a:buNone/>
            </a:pPr>
            <a:r>
              <a:rPr lang="kk-KZ" dirty="0"/>
              <a:t>     Аэрофототүсіріс кезінде гиротұрақтауғышты қолданады, ол суретті радиалдық фототриангуляцияның дәлдігі өсе түседі, және де суреттерді трансформациялау кезінде нүктелерді бір-бірімен қосуды жеңілдетеді.</a:t>
            </a:r>
            <a:endParaRPr lang="ru-RU" dirty="0"/>
          </a:p>
          <a:p>
            <a:pPr marL="0" indent="0">
              <a:buNone/>
            </a:pPr>
            <a:endParaRPr lang="ru-RU" dirty="0"/>
          </a:p>
        </p:txBody>
      </p:sp>
    </p:spTree>
    <p:extLst>
      <p:ext uri="{BB962C8B-B14F-4D97-AF65-F5344CB8AC3E}">
        <p14:creationId xmlns:p14="http://schemas.microsoft.com/office/powerpoint/2010/main" val="2124027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911555-408D-4F42-9707-0A0276EEB3F1}"/>
              </a:ext>
            </a:extLst>
          </p:cNvPr>
          <p:cNvSpPr>
            <a:spLocks noGrp="1"/>
          </p:cNvSpPr>
          <p:nvPr>
            <p:ph type="title"/>
          </p:nvPr>
        </p:nvSpPr>
        <p:spPr/>
        <p:txBody>
          <a:bodyPr>
            <a:normAutofit/>
          </a:bodyPr>
          <a:lstStyle/>
          <a:p>
            <a:pPr algn="ctr"/>
            <a:r>
              <a:rPr lang="kk-KZ" b="1" dirty="0"/>
              <a:t>Далалық және камералдық жұмыстар. Әдістің технологиялық нұсқалары</a:t>
            </a:r>
            <a:endParaRPr lang="ru-RU" dirty="0"/>
          </a:p>
        </p:txBody>
      </p:sp>
      <p:sp>
        <p:nvSpPr>
          <p:cNvPr id="5" name="Стрелка: вправо 4">
            <a:extLst>
              <a:ext uri="{FF2B5EF4-FFF2-40B4-BE49-F238E27FC236}">
                <a16:creationId xmlns:a16="http://schemas.microsoft.com/office/drawing/2014/main" id="{7199ECAF-8D74-41C5-8DD7-EA63D8B04D97}"/>
              </a:ext>
            </a:extLst>
          </p:cNvPr>
          <p:cNvSpPr/>
          <p:nvPr/>
        </p:nvSpPr>
        <p:spPr>
          <a:xfrm>
            <a:off x="2277488" y="2095198"/>
            <a:ext cx="6750332" cy="3775968"/>
          </a:xfrm>
          <a:prstGeom prst="rightArrow">
            <a:avLst/>
          </a:prstGeom>
          <a:solidFill>
            <a:schemeClr val="accent6">
              <a:lumMod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6" name="Группа 5">
            <a:extLst>
              <a:ext uri="{FF2B5EF4-FFF2-40B4-BE49-F238E27FC236}">
                <a16:creationId xmlns:a16="http://schemas.microsoft.com/office/drawing/2014/main" id="{1151AE8D-0AA1-4946-A253-252044DCD802}"/>
              </a:ext>
            </a:extLst>
          </p:cNvPr>
          <p:cNvGrpSpPr/>
          <p:nvPr/>
        </p:nvGrpSpPr>
        <p:grpSpPr>
          <a:xfrm>
            <a:off x="1685363" y="3227988"/>
            <a:ext cx="1737993" cy="1510387"/>
            <a:chOff x="3492" y="1132790"/>
            <a:chExt cx="1737993" cy="1510387"/>
          </a:xfrm>
        </p:grpSpPr>
        <p:sp>
          <p:nvSpPr>
            <p:cNvPr id="16" name="Прямоугольник: скругленные углы 15">
              <a:extLst>
                <a:ext uri="{FF2B5EF4-FFF2-40B4-BE49-F238E27FC236}">
                  <a16:creationId xmlns:a16="http://schemas.microsoft.com/office/drawing/2014/main" id="{335CFEAE-8E11-4E8F-837C-D5C0083E9E65}"/>
                </a:ext>
              </a:extLst>
            </p:cNvPr>
            <p:cNvSpPr/>
            <p:nvPr/>
          </p:nvSpPr>
          <p:spPr>
            <a:xfrm>
              <a:off x="3492"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Прямоугольник: скругленные углы 5">
              <a:extLst>
                <a:ext uri="{FF2B5EF4-FFF2-40B4-BE49-F238E27FC236}">
                  <a16:creationId xmlns:a16="http://schemas.microsoft.com/office/drawing/2014/main" id="{F68F7E6C-CF9D-40B4-8B3D-AB58B195C16A}"/>
                </a:ext>
              </a:extLst>
            </p:cNvPr>
            <p:cNvSpPr txBox="1"/>
            <p:nvPr/>
          </p:nvSpPr>
          <p:spPr>
            <a:xfrm>
              <a:off x="77223"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Д</a:t>
              </a:r>
              <a:r>
                <a:rPr lang="ru-MD" sz="1800" kern="1200" dirty="0" err="1"/>
                <a:t>айындық</a:t>
              </a:r>
              <a:r>
                <a:rPr lang="ru-MD" sz="1800" kern="1200" dirty="0"/>
                <a:t> </a:t>
              </a:r>
              <a:r>
                <a:rPr lang="ru-MD" sz="1800" kern="1200" dirty="0" err="1"/>
                <a:t>жұмыстары</a:t>
              </a:r>
              <a:endParaRPr lang="ru-RU" sz="1800" kern="1200" dirty="0"/>
            </a:p>
          </p:txBody>
        </p:sp>
      </p:grpSp>
      <p:grpSp>
        <p:nvGrpSpPr>
          <p:cNvPr id="7" name="Группа 6">
            <a:extLst>
              <a:ext uri="{FF2B5EF4-FFF2-40B4-BE49-F238E27FC236}">
                <a16:creationId xmlns:a16="http://schemas.microsoft.com/office/drawing/2014/main" id="{769DEEA2-E4C6-44D1-9637-E3F12088D1A2}"/>
              </a:ext>
            </a:extLst>
          </p:cNvPr>
          <p:cNvGrpSpPr/>
          <p:nvPr/>
        </p:nvGrpSpPr>
        <p:grpSpPr>
          <a:xfrm>
            <a:off x="3713022" y="3227988"/>
            <a:ext cx="1851606" cy="1510387"/>
            <a:chOff x="2031151" y="1132790"/>
            <a:chExt cx="1851606" cy="1510387"/>
          </a:xfrm>
        </p:grpSpPr>
        <p:sp>
          <p:nvSpPr>
            <p:cNvPr id="14" name="Прямоугольник: скругленные углы 13">
              <a:extLst>
                <a:ext uri="{FF2B5EF4-FFF2-40B4-BE49-F238E27FC236}">
                  <a16:creationId xmlns:a16="http://schemas.microsoft.com/office/drawing/2014/main" id="{1BC30A7F-6C77-41F6-AEDC-4F2084A1F054}"/>
                </a:ext>
              </a:extLst>
            </p:cNvPr>
            <p:cNvSpPr/>
            <p:nvPr/>
          </p:nvSpPr>
          <p:spPr>
            <a:xfrm>
              <a:off x="2031151" y="1132790"/>
              <a:ext cx="1851606"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Прямоугольник: скругленные углы 7">
              <a:extLst>
                <a:ext uri="{FF2B5EF4-FFF2-40B4-BE49-F238E27FC236}">
                  <a16:creationId xmlns:a16="http://schemas.microsoft.com/office/drawing/2014/main" id="{4A345044-2DC2-45B9-8213-660FC3F532AC}"/>
                </a:ext>
              </a:extLst>
            </p:cNvPr>
            <p:cNvSpPr txBox="1"/>
            <p:nvPr/>
          </p:nvSpPr>
          <p:spPr>
            <a:xfrm>
              <a:off x="2104882" y="1206521"/>
              <a:ext cx="1704144"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А</a:t>
              </a:r>
              <a:r>
                <a:rPr lang="ru-MD" sz="1800" kern="1200" dirty="0" err="1"/>
                <a:t>эрофототүсіріс</a:t>
              </a:r>
              <a:endParaRPr lang="ru-RU" sz="1800" kern="1200" dirty="0"/>
            </a:p>
          </p:txBody>
        </p:sp>
      </p:grpSp>
      <p:grpSp>
        <p:nvGrpSpPr>
          <p:cNvPr id="8" name="Группа 7">
            <a:extLst>
              <a:ext uri="{FF2B5EF4-FFF2-40B4-BE49-F238E27FC236}">
                <a16:creationId xmlns:a16="http://schemas.microsoft.com/office/drawing/2014/main" id="{E9CEA29A-81A7-46F0-BA39-8CAD82DCD02E}"/>
              </a:ext>
            </a:extLst>
          </p:cNvPr>
          <p:cNvGrpSpPr/>
          <p:nvPr/>
        </p:nvGrpSpPr>
        <p:grpSpPr>
          <a:xfrm>
            <a:off x="5854294" y="3227988"/>
            <a:ext cx="1737993" cy="1510387"/>
            <a:chOff x="4172423" y="1132790"/>
            <a:chExt cx="1737993" cy="1510387"/>
          </a:xfrm>
        </p:grpSpPr>
        <p:sp>
          <p:nvSpPr>
            <p:cNvPr id="12" name="Прямоугольник: скругленные углы 11">
              <a:extLst>
                <a:ext uri="{FF2B5EF4-FFF2-40B4-BE49-F238E27FC236}">
                  <a16:creationId xmlns:a16="http://schemas.microsoft.com/office/drawing/2014/main" id="{3773FE92-5946-4E94-8783-AFDC8338A6AD}"/>
                </a:ext>
              </a:extLst>
            </p:cNvPr>
            <p:cNvSpPr/>
            <p:nvPr/>
          </p:nvSpPr>
          <p:spPr>
            <a:xfrm>
              <a:off x="4172423"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Прямоугольник: скругленные углы 9">
              <a:extLst>
                <a:ext uri="{FF2B5EF4-FFF2-40B4-BE49-F238E27FC236}">
                  <a16:creationId xmlns:a16="http://schemas.microsoft.com/office/drawing/2014/main" id="{11D25026-B9E5-4295-B9AB-F48EE0CE7413}"/>
                </a:ext>
              </a:extLst>
            </p:cNvPr>
            <p:cNvSpPr txBox="1"/>
            <p:nvPr/>
          </p:nvSpPr>
          <p:spPr>
            <a:xfrm>
              <a:off x="4246154"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С</a:t>
              </a:r>
              <a:r>
                <a:rPr lang="ru-MD" sz="1800" kern="1200" dirty="0" err="1"/>
                <a:t>уреттерді</a:t>
              </a:r>
              <a:r>
                <a:rPr lang="ru-MD" sz="1800" kern="1200" dirty="0"/>
                <a:t> </a:t>
              </a:r>
              <a:r>
                <a:rPr lang="ru-MD" sz="1800" kern="1200" dirty="0" err="1"/>
                <a:t>камералдық</a:t>
              </a:r>
              <a:r>
                <a:rPr lang="ru-MD" sz="1800" kern="1200" dirty="0"/>
                <a:t> </a:t>
              </a:r>
              <a:r>
                <a:rPr lang="ru-MD" sz="1800" kern="1200" dirty="0" err="1"/>
                <a:t>дешифрлеу</a:t>
              </a:r>
              <a:r>
                <a:rPr lang="ru-MD" sz="1800" kern="1200" dirty="0"/>
                <a:t> </a:t>
              </a:r>
              <a:r>
                <a:rPr lang="ru-MD" sz="1800" kern="1200" dirty="0" err="1"/>
                <a:t>және</a:t>
              </a:r>
              <a:r>
                <a:rPr lang="ru-MD" sz="1800" kern="1200" dirty="0"/>
                <a:t> </a:t>
              </a:r>
              <a:r>
                <a:rPr lang="ru-MD" sz="1800" kern="1200" dirty="0" err="1"/>
                <a:t>картаны</a:t>
              </a:r>
              <a:r>
                <a:rPr lang="ru-MD" sz="1800" kern="1200" dirty="0"/>
                <a:t> </a:t>
              </a:r>
              <a:r>
                <a:rPr lang="ru-MD" sz="1800" kern="1200" dirty="0" err="1"/>
                <a:t>түзету</a:t>
              </a:r>
              <a:endParaRPr lang="ru-RU" sz="1800" kern="1200" dirty="0"/>
            </a:p>
          </p:txBody>
        </p:sp>
      </p:grpSp>
      <p:grpSp>
        <p:nvGrpSpPr>
          <p:cNvPr id="9" name="Группа 8">
            <a:extLst>
              <a:ext uri="{FF2B5EF4-FFF2-40B4-BE49-F238E27FC236}">
                <a16:creationId xmlns:a16="http://schemas.microsoft.com/office/drawing/2014/main" id="{BBCA6A53-CBD5-49CA-A7BB-F6ABE1A1ED6E}"/>
              </a:ext>
            </a:extLst>
          </p:cNvPr>
          <p:cNvGrpSpPr/>
          <p:nvPr/>
        </p:nvGrpSpPr>
        <p:grpSpPr>
          <a:xfrm>
            <a:off x="7881953" y="3227988"/>
            <a:ext cx="1737993" cy="1510387"/>
            <a:chOff x="6200082" y="1132790"/>
            <a:chExt cx="1737993" cy="1510387"/>
          </a:xfrm>
        </p:grpSpPr>
        <p:sp>
          <p:nvSpPr>
            <p:cNvPr id="10" name="Прямоугольник: скругленные углы 9">
              <a:extLst>
                <a:ext uri="{FF2B5EF4-FFF2-40B4-BE49-F238E27FC236}">
                  <a16:creationId xmlns:a16="http://schemas.microsoft.com/office/drawing/2014/main" id="{56021430-422A-48D2-8BD1-27E66A4C8C92}"/>
                </a:ext>
              </a:extLst>
            </p:cNvPr>
            <p:cNvSpPr/>
            <p:nvPr/>
          </p:nvSpPr>
          <p:spPr>
            <a:xfrm>
              <a:off x="6200082"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Прямоугольник: скругленные углы 11">
              <a:extLst>
                <a:ext uri="{FF2B5EF4-FFF2-40B4-BE49-F238E27FC236}">
                  <a16:creationId xmlns:a16="http://schemas.microsoft.com/office/drawing/2014/main" id="{B5D5EA65-59A0-4EB8-B2EA-90744F8B1A19}"/>
                </a:ext>
              </a:extLst>
            </p:cNvPr>
            <p:cNvSpPr txBox="1"/>
            <p:nvPr/>
          </p:nvSpPr>
          <p:spPr>
            <a:xfrm>
              <a:off x="6273813"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Ж</a:t>
              </a:r>
              <a:r>
                <a:rPr lang="ru-MD" sz="1800" kern="1200" dirty="0" err="1"/>
                <a:t>аңартылған</a:t>
              </a:r>
              <a:r>
                <a:rPr lang="ru-MD" sz="1800" kern="1200" dirty="0"/>
                <a:t> </a:t>
              </a:r>
              <a:r>
                <a:rPr lang="ru-MD" sz="1800" kern="1200" dirty="0" err="1"/>
                <a:t>картаның</a:t>
              </a:r>
              <a:r>
                <a:rPr lang="ru-MD" sz="1800" kern="1200" dirty="0"/>
                <a:t> </a:t>
              </a:r>
              <a:r>
                <a:rPr lang="ru-MD" sz="1800" kern="1200" dirty="0" err="1"/>
                <a:t>далалық</a:t>
              </a:r>
              <a:r>
                <a:rPr lang="ru-MD" sz="1800" kern="1200" dirty="0"/>
                <a:t> </a:t>
              </a:r>
              <a:r>
                <a:rPr lang="ru-MD" sz="1800" kern="1200" dirty="0" err="1"/>
                <a:t>тексеруі</a:t>
              </a:r>
              <a:endParaRPr lang="ru-RU" sz="1800" kern="1200" dirty="0"/>
            </a:p>
          </p:txBody>
        </p:sp>
      </p:grpSp>
    </p:spTree>
    <p:extLst>
      <p:ext uri="{BB962C8B-B14F-4D97-AF65-F5344CB8AC3E}">
        <p14:creationId xmlns:p14="http://schemas.microsoft.com/office/powerpoint/2010/main" val="34003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4AEA318-C761-4109-B1D7-D994EB487591}"/>
              </a:ext>
            </a:extLst>
          </p:cNvPr>
          <p:cNvSpPr>
            <a:spLocks noGrp="1"/>
          </p:cNvSpPr>
          <p:nvPr>
            <p:ph idx="1"/>
          </p:nvPr>
        </p:nvSpPr>
        <p:spPr>
          <a:xfrm>
            <a:off x="838200" y="975878"/>
            <a:ext cx="10515600" cy="5628121"/>
          </a:xfrm>
        </p:spPr>
        <p:txBody>
          <a:bodyPr>
            <a:normAutofit/>
          </a:bodyPr>
          <a:lstStyle/>
          <a:p>
            <a:pPr marL="0" indent="0" algn="just">
              <a:buNone/>
            </a:pPr>
            <a:r>
              <a:rPr lang="kk-KZ" dirty="0"/>
              <a:t>      Далалық жұмыстар құрамалы әдіс кезінде </a:t>
            </a:r>
            <a:r>
              <a:rPr lang="kk-KZ" dirty="0">
                <a:solidFill>
                  <a:schemeClr val="accent1"/>
                </a:solidFill>
              </a:rPr>
              <a:t>суреттерді пландық байланыстыруды, жер бедерін түсіру және дешифрлеуді </a:t>
            </a:r>
            <a:r>
              <a:rPr lang="kk-KZ" dirty="0"/>
              <a:t>қосады.</a:t>
            </a:r>
            <a:endParaRPr lang="ru-RU" dirty="0"/>
          </a:p>
          <a:p>
            <a:pPr marL="0" indent="0" algn="just">
              <a:buNone/>
            </a:pPr>
            <a:r>
              <a:rPr lang="kk-KZ" dirty="0"/>
              <a:t>     Пландық байланыстыру суретте және жергілікті жерде жақсы танылатын суреттегі контурлық нүктелерін анықтауға қызмет етеді. Бул нүктелер </a:t>
            </a:r>
            <a:r>
              <a:rPr lang="kk-KZ" i="1" dirty="0">
                <a:solidFill>
                  <a:schemeClr val="accent1"/>
                </a:solidFill>
              </a:rPr>
              <a:t>тану белгілері </a:t>
            </a:r>
            <a:r>
              <a:rPr lang="kk-KZ" dirty="0"/>
              <a:t>немесе тірек нүктелер деп аталады, олар фототриангуляцияны бағдарлау үшін қажет.</a:t>
            </a:r>
            <a:endParaRPr lang="ru-RU" dirty="0"/>
          </a:p>
          <a:p>
            <a:pPr marL="0" indent="0" algn="just">
              <a:buNone/>
            </a:pPr>
            <a:r>
              <a:rPr lang="kk-KZ" dirty="0"/>
              <a:t>     Пландық нүктелер аралас маршрутының көлденең беттесу ортасында орналасады. Жүрістегі нүктелердің аралығы пландық тірек торлардың жиілету әдісімен келістірілуі керек, бұл фотограмметриялық жұмыстарда қолданады.</a:t>
            </a:r>
          </a:p>
          <a:p>
            <a:pPr marL="0" indent="0" algn="just">
              <a:buNone/>
            </a:pPr>
            <a:r>
              <a:rPr lang="kk-KZ" dirty="0"/>
              <a:t>     Аз контурлы аудандарды түсіргенде аэрофототүсірісте жасанды белгілерді қолданады. Бұл белгілердің орналасуын топографиялық картада белгілейді.</a:t>
            </a:r>
            <a:endParaRPr lang="ru-RU" dirty="0"/>
          </a:p>
          <a:p>
            <a:pPr marL="0" indent="0" algn="just">
              <a:buNone/>
            </a:pPr>
            <a:endParaRPr lang="ru-RU" dirty="0"/>
          </a:p>
        </p:txBody>
      </p:sp>
    </p:spTree>
    <p:extLst>
      <p:ext uri="{BB962C8B-B14F-4D97-AF65-F5344CB8AC3E}">
        <p14:creationId xmlns:p14="http://schemas.microsoft.com/office/powerpoint/2010/main" val="240653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79D62D-523D-42EC-8A4D-8C9AFF40B01C}"/>
              </a:ext>
            </a:extLst>
          </p:cNvPr>
          <p:cNvSpPr>
            <a:spLocks noGrp="1"/>
          </p:cNvSpPr>
          <p:nvPr>
            <p:ph type="title"/>
          </p:nvPr>
        </p:nvSpPr>
        <p:spPr/>
        <p:txBody>
          <a:bodyPr/>
          <a:lstStyle/>
          <a:p>
            <a:pPr algn="ctr"/>
            <a:r>
              <a:rPr lang="kk-KZ" b="1" dirty="0"/>
              <a:t>Әдістің технологиялық нұсқалары</a:t>
            </a:r>
            <a:endParaRPr lang="ru-RU" dirty="0"/>
          </a:p>
        </p:txBody>
      </p:sp>
      <p:sp>
        <p:nvSpPr>
          <p:cNvPr id="3" name="Объект 2">
            <a:extLst>
              <a:ext uri="{FF2B5EF4-FFF2-40B4-BE49-F238E27FC236}">
                <a16:creationId xmlns:a16="http://schemas.microsoft.com/office/drawing/2014/main" id="{483071EC-0BC6-4C6D-8FBB-BFF67483C3D1}"/>
              </a:ext>
            </a:extLst>
          </p:cNvPr>
          <p:cNvSpPr>
            <a:spLocks noGrp="1"/>
          </p:cNvSpPr>
          <p:nvPr>
            <p:ph idx="1"/>
          </p:nvPr>
        </p:nvSpPr>
        <p:spPr/>
        <p:txBody>
          <a:bodyPr>
            <a:normAutofit fontScale="92500" lnSpcReduction="10000"/>
          </a:bodyPr>
          <a:lstStyle/>
          <a:p>
            <a:pPr marL="0" indent="0" algn="just">
              <a:buNone/>
            </a:pPr>
            <a:r>
              <a:rPr lang="kk-KZ" dirty="0"/>
              <a:t>     Жергілікті жер бедерін түсірісінде карта жасауда құрамалы әдістің екі технологиялық нүсқасы қолданылады:</a:t>
            </a:r>
            <a:endParaRPr lang="ru-RU" dirty="0"/>
          </a:p>
          <a:p>
            <a:pPr marL="0" indent="0" algn="just">
              <a:buNone/>
            </a:pPr>
            <a:r>
              <a:rPr lang="kk-KZ" b="1" dirty="0">
                <a:solidFill>
                  <a:schemeClr val="accent1"/>
                </a:solidFill>
              </a:rPr>
              <a:t>1 нүсқа: </a:t>
            </a:r>
            <a:endParaRPr lang="ru-RU" b="1" dirty="0">
              <a:solidFill>
                <a:schemeClr val="accent1"/>
              </a:solidFill>
            </a:endParaRPr>
          </a:p>
          <a:p>
            <a:pPr algn="just">
              <a:buFont typeface="Wingdings" panose="05000000000000000000" pitchFamily="2" charset="2"/>
              <a:buChar char="ü"/>
            </a:pPr>
            <a:r>
              <a:rPr lang="kk-KZ" dirty="0"/>
              <a:t>аэрофототүсіріс; </a:t>
            </a:r>
            <a:endParaRPr lang="ru-RU" dirty="0"/>
          </a:p>
          <a:p>
            <a:pPr algn="just">
              <a:buFont typeface="Wingdings" panose="05000000000000000000" pitchFamily="2" charset="2"/>
              <a:buChar char="ü"/>
            </a:pPr>
            <a:r>
              <a:rPr lang="kk-KZ" dirty="0"/>
              <a:t>далалық жұмыстар – суреттердерді пландық байланыстыру;</a:t>
            </a:r>
            <a:endParaRPr lang="ru-RU" dirty="0"/>
          </a:p>
          <a:p>
            <a:pPr algn="just">
              <a:buFont typeface="Wingdings" panose="05000000000000000000" pitchFamily="2" charset="2"/>
              <a:buChar char="ü"/>
            </a:pPr>
            <a:r>
              <a:rPr lang="kk-KZ" dirty="0"/>
              <a:t>камералдық жұмыстар - тірек торларын жиілету (фототриангуляция), суреттерді трансформациялау, фотоплан жасау;</a:t>
            </a:r>
            <a:endParaRPr lang="ru-RU" dirty="0"/>
          </a:p>
          <a:p>
            <a:pPr algn="just">
              <a:buFont typeface="Wingdings" panose="05000000000000000000" pitchFamily="2" charset="2"/>
              <a:buChar char="ü"/>
            </a:pPr>
            <a:r>
              <a:rPr lang="kk-KZ" dirty="0"/>
              <a:t>далалық жұмыстар – фотопландағы жер бедері түсірісі және дешифрлеу;</a:t>
            </a:r>
            <a:endParaRPr lang="ru-RU" dirty="0"/>
          </a:p>
          <a:p>
            <a:pPr algn="just">
              <a:buFont typeface="Wingdings" panose="05000000000000000000" pitchFamily="2" charset="2"/>
              <a:buChar char="ü"/>
            </a:pPr>
            <a:r>
              <a:rPr lang="kk-KZ" dirty="0"/>
              <a:t>камералдық жұмыстар - тірек торларын фотоплан арқылы басылымға жіберілетін картаның түпнұсқасын жасау.</a:t>
            </a:r>
            <a:endParaRPr lang="ru-RU" dirty="0"/>
          </a:p>
        </p:txBody>
      </p:sp>
    </p:spTree>
    <p:extLst>
      <p:ext uri="{BB962C8B-B14F-4D97-AF65-F5344CB8AC3E}">
        <p14:creationId xmlns:p14="http://schemas.microsoft.com/office/powerpoint/2010/main" val="1931806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AD36E4-6BA3-4D0E-938E-B161076DEC8E}"/>
              </a:ext>
            </a:extLst>
          </p:cNvPr>
          <p:cNvSpPr>
            <a:spLocks noGrp="1"/>
          </p:cNvSpPr>
          <p:nvPr>
            <p:ph type="title"/>
          </p:nvPr>
        </p:nvSpPr>
        <p:spPr/>
        <p:txBody>
          <a:bodyPr/>
          <a:lstStyle/>
          <a:p>
            <a:pPr algn="ctr"/>
            <a:r>
              <a:rPr lang="kk-KZ" b="1" dirty="0"/>
              <a:t>Әдістің технологиялық нұсқалары</a:t>
            </a:r>
            <a:endParaRPr lang="ru-RU" dirty="0"/>
          </a:p>
        </p:txBody>
      </p:sp>
      <p:sp>
        <p:nvSpPr>
          <p:cNvPr id="3" name="Объект 2">
            <a:extLst>
              <a:ext uri="{FF2B5EF4-FFF2-40B4-BE49-F238E27FC236}">
                <a16:creationId xmlns:a16="http://schemas.microsoft.com/office/drawing/2014/main" id="{96F6A055-7F13-4428-9027-042C7544F148}"/>
              </a:ext>
            </a:extLst>
          </p:cNvPr>
          <p:cNvSpPr>
            <a:spLocks noGrp="1"/>
          </p:cNvSpPr>
          <p:nvPr>
            <p:ph idx="1"/>
          </p:nvPr>
        </p:nvSpPr>
        <p:spPr/>
        <p:txBody>
          <a:bodyPr/>
          <a:lstStyle/>
          <a:p>
            <a:pPr marL="0" indent="0">
              <a:buNone/>
            </a:pPr>
            <a:r>
              <a:rPr lang="kk-KZ" b="1" dirty="0">
                <a:solidFill>
                  <a:schemeClr val="accent1"/>
                </a:solidFill>
              </a:rPr>
              <a:t>2 нүсқа:</a:t>
            </a:r>
            <a:endParaRPr lang="ru-RU" b="1" dirty="0">
              <a:solidFill>
                <a:schemeClr val="accent1"/>
              </a:solidFill>
            </a:endParaRPr>
          </a:p>
          <a:p>
            <a:pPr algn="just">
              <a:buFont typeface="Wingdings" panose="05000000000000000000" pitchFamily="2" charset="2"/>
              <a:buChar char="ü"/>
            </a:pPr>
            <a:r>
              <a:rPr lang="kk-KZ" dirty="0"/>
              <a:t>аэрофототүсіріс;</a:t>
            </a:r>
            <a:endParaRPr lang="ru-RU" dirty="0"/>
          </a:p>
          <a:p>
            <a:pPr algn="just">
              <a:buFont typeface="Wingdings" panose="05000000000000000000" pitchFamily="2" charset="2"/>
              <a:buChar char="ü"/>
            </a:pPr>
            <a:r>
              <a:rPr lang="kk-KZ" dirty="0"/>
              <a:t>далалық жұмыстар - суреттерді байланыстыру, жер бедері түсірісі және фотонұсқа немесе сурет бойынша дешифрлеу;</a:t>
            </a:r>
            <a:endParaRPr lang="ru-RU" dirty="0"/>
          </a:p>
          <a:p>
            <a:pPr algn="just">
              <a:buFont typeface="Wingdings" panose="05000000000000000000" pitchFamily="2" charset="2"/>
              <a:buChar char="ü"/>
            </a:pPr>
            <a:r>
              <a:rPr lang="kk-KZ" dirty="0"/>
              <a:t>камералдық жұмыстар - тірек торларын жиілету, горизонтальдарды ауыстыру, дешифрлеу қорытындысын фотонүсқадан фотопланға көшіру, басылымға жіберілетін картаның түпнұсқасын жасау.</a:t>
            </a:r>
            <a:endParaRPr lang="ru-RU" dirty="0"/>
          </a:p>
          <a:p>
            <a:pPr marL="0" indent="0">
              <a:buNone/>
            </a:pPr>
            <a:endParaRPr lang="ru-RU" dirty="0"/>
          </a:p>
        </p:txBody>
      </p:sp>
    </p:spTree>
    <p:extLst>
      <p:ext uri="{BB962C8B-B14F-4D97-AF65-F5344CB8AC3E}">
        <p14:creationId xmlns:p14="http://schemas.microsoft.com/office/powerpoint/2010/main" val="204371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EB8C2F-FAC5-4E18-A4E9-EB81212D64C7}"/>
              </a:ext>
            </a:extLst>
          </p:cNvPr>
          <p:cNvSpPr>
            <a:spLocks noGrp="1"/>
          </p:cNvSpPr>
          <p:nvPr>
            <p:ph type="title"/>
          </p:nvPr>
        </p:nvSpPr>
        <p:spPr/>
        <p:txBody>
          <a:bodyPr/>
          <a:lstStyle/>
          <a:p>
            <a:pPr algn="ctr"/>
            <a:r>
              <a:rPr lang="kk-KZ" dirty="0">
                <a:solidFill>
                  <a:schemeClr val="accent1"/>
                </a:solidFill>
              </a:rPr>
              <a:t>Суреттерді пландық-биіктік  байланыстыру</a:t>
            </a:r>
            <a:endParaRPr lang="ru-RU" dirty="0"/>
          </a:p>
        </p:txBody>
      </p:sp>
      <p:pic>
        <p:nvPicPr>
          <p:cNvPr id="3074" name="Picture 2" descr="Лекция 7 Привязка снимков и графическая фототриангуляция - PDF ...">
            <a:extLst>
              <a:ext uri="{FF2B5EF4-FFF2-40B4-BE49-F238E27FC236}">
                <a16:creationId xmlns:a16="http://schemas.microsoft.com/office/drawing/2014/main" id="{7538E0E4-3E47-437A-AE58-9A556C407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466" y="2105603"/>
            <a:ext cx="4431289" cy="187527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Лекции по дисциплине Геодезия (стр. 7 ) | Контент-платформа Pandia.ru">
            <a:extLst>
              <a:ext uri="{FF2B5EF4-FFF2-40B4-BE49-F238E27FC236}">
                <a16:creationId xmlns:a16="http://schemas.microsoft.com/office/drawing/2014/main" id="{019939C1-082D-4DCE-8272-88A879E84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2228" y="1807224"/>
            <a:ext cx="6113778" cy="434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99018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633</Words>
  <Application>Microsoft Office PowerPoint</Application>
  <PresentationFormat>Широкоэкранный</PresentationFormat>
  <Paragraphs>47</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Calibri Light</vt:lpstr>
      <vt:lpstr>Times New Roman</vt:lpstr>
      <vt:lpstr>Wingdings</vt:lpstr>
      <vt:lpstr>Тема Office</vt:lpstr>
      <vt:lpstr>КАРТА ЖАСАУДЫҢ ҚҰРАМАЛЫ ӘДІСІ</vt:lpstr>
      <vt:lpstr>Түсірістердің түрлері</vt:lpstr>
      <vt:lpstr>Презентация PowerPoint</vt:lpstr>
      <vt:lpstr>Презентация PowerPoint</vt:lpstr>
      <vt:lpstr>Презентация PowerPoint</vt:lpstr>
      <vt:lpstr>Құрамалы (біріктірілген) әдістің негізгі процестері</vt:lpstr>
      <vt:lpstr>Құрамалы әдістің аэрофототүсірісіне нұскаулары</vt:lpstr>
      <vt:lpstr>Далалық және камералдық жұмыстар. Әдістің технологиялық нұсқалары</vt:lpstr>
      <vt:lpstr>Презентация PowerPoint</vt:lpstr>
      <vt:lpstr>Әдістің технологиялық нұсқалары</vt:lpstr>
      <vt:lpstr>Әдістің технологиялық нұсқалары</vt:lpstr>
      <vt:lpstr>Суреттерді пландық-биіктік  байланыстыру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КАРТА ЖАСАУДЫҢ ҚҰРАМАЛЫ ӘДІСІ</dc:title>
  <dc:creator>Пользователь</dc:creator>
  <cp:lastModifiedBy>Пользователь</cp:lastModifiedBy>
  <cp:revision>9</cp:revision>
  <dcterms:created xsi:type="dcterms:W3CDTF">2020-04-14T08:24:54Z</dcterms:created>
  <dcterms:modified xsi:type="dcterms:W3CDTF">2020-04-17T09:40:05Z</dcterms:modified>
</cp:coreProperties>
</file>